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ic7PeuFjG4/dEIF8yjUoAphJuf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customschemas.google.com/relationships/presentationmetadata" Target="meta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" name="Google Shape;5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" name="Google Shape;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7" name="Google Shape;32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1" name="Google Shape;351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6" name="Google Shape;396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7" name="Google Shape;417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0" name="Google Shape;44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1" name="Google Shape;441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f62c050e34_2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g3f62c050e34_2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2" name="Google Shape;462;g3f62c050e34_2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3" name="Google Shape;483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4" name="Google Shape;51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5" name="Google Shape;515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f62c050e34_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g3f62c050e34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7" name="Google Shape;527;g3f62c050e34_2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274320"/>
            <a:ext cx="45720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323D"/>
              </a:buClr>
              <a:buSzPts val="9000"/>
              <a:buFont typeface="Courier New"/>
              <a:buNone/>
            </a:pPr>
            <a:r>
              <a:rPr b="1" i="0" lang="en-US" sz="9000" u="none" cap="none" strike="noStrike">
                <a:solidFill>
                  <a:srgbClr val="24323D"/>
                </a:solidFill>
                <a:latin typeface="Courier New"/>
                <a:ea typeface="Courier New"/>
                <a:cs typeface="Courier New"/>
                <a:sym typeface="Courier New"/>
              </a:rPr>
              <a:t>&lt;/&gt;</a:t>
            </a:r>
            <a:endParaRPr b="0" i="0" sz="9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10607040" y="4206240"/>
            <a:ext cx="2926080" cy="292608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11109960" y="4709160"/>
            <a:ext cx="1920240" cy="1920240"/>
          </a:xfrm>
          <a:prstGeom prst="ellipse">
            <a:avLst/>
          </a:prstGeom>
          <a:solidFill>
            <a:srgbClr val="12B886"/>
          </a:solidFill>
          <a:ln>
            <a:noFill/>
          </a:ln>
          <a:effectLst>
            <a:outerShdw blurRad="101600" rotWithShape="0" algn="bl" dir="54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640080" y="1417320"/>
            <a:ext cx="265176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640080" y="1417320"/>
            <a:ext cx="265176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Vibe Coding with Nour Homsi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4797575" y="1965950"/>
            <a:ext cx="66726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Vibe Coding لبناء نظام إدارة أعمال</a:t>
            </a: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باستخدام الذكاء الاصطناعي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4797575" y="4114801"/>
            <a:ext cx="6672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C3C9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AEC3C9"/>
                </a:solidFill>
                <a:latin typeface="Arial"/>
                <a:ea typeface="Arial"/>
                <a:cs typeface="Arial"/>
                <a:sym typeface="Arial"/>
              </a:rPr>
              <a:t>دراسة حالة: نظام إدارة مواعيد لعيادة أسنان — من الفكرة إلى نظام شغّال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9717299" y="-2180588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"/>
          <p:cNvSpPr/>
          <p:nvPr/>
        </p:nvSpPr>
        <p:spPr>
          <a:xfrm>
            <a:off x="5847145" y="1462863"/>
            <a:ext cx="51948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لماذا هذا الفيديو؟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0703727" y="2468698"/>
            <a:ext cx="567000" cy="56700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0703727" y="2468698"/>
            <a:ext cx="567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5847145" y="2422981"/>
            <a:ext cx="5066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بناء نظام حقيقي أمام الجمهور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5847145" y="2691241"/>
            <a:ext cx="5066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لا شرح نظري فقط — نبني نظام إدارة مواعيد حقيقي خطوة بخطوة ونحن نسجّل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10703727" y="3767146"/>
            <a:ext cx="567000" cy="56700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10703727" y="3767146"/>
            <a:ext cx="567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5847145" y="3721426"/>
            <a:ext cx="5066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التركيز على المنهجية لا الكود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5847145" y="3998794"/>
            <a:ext cx="5066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الهدف أن تتعلم طريقة التفكير والتخطيط مع AI، وليس حفظ أسطر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10703727" y="5065594"/>
            <a:ext cx="567000" cy="56700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10703727" y="5065594"/>
            <a:ext cx="567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5847145" y="5019872"/>
            <a:ext cx="5066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استخدام AI كعضو في فريق التطوير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5847145" y="5297239"/>
            <a:ext cx="5066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نتعامل معه كمهندس معماري، مصمّم UI، ومطوّر باك إند — ليس مجرد مولّد أكواد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7617612" y="639352"/>
            <a:ext cx="3754800" cy="548700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144400" lIns="144400" spcFirstLastPara="1" rIns="144400" wrap="square" tIns="144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11"/>
              <a:buFont typeface="Arial"/>
              <a:buNone/>
            </a:pPr>
            <a:r>
              <a:t/>
            </a:r>
            <a:endParaRPr b="0" i="0" sz="22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7617612" y="639352"/>
            <a:ext cx="3754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2175" lIns="144400" spcFirstLastPara="1" rIns="144400" wrap="square" tIns="721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895"/>
              <a:buFont typeface="Arial"/>
              <a:buNone/>
            </a:pPr>
            <a:r>
              <a:rPr b="1" i="0" lang="en-US" sz="1895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مقدّمة</a:t>
            </a:r>
            <a:endParaRPr b="0" i="0" sz="18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قبل البدء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الأدوات المطلوبة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9101023" y="1965960"/>
            <a:ext cx="2542032" cy="3246120"/>
          </a:xfrm>
          <a:prstGeom prst="roundRect">
            <a:avLst>
              <a:gd fmla="val 3597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10006279" y="2331720"/>
            <a:ext cx="731520" cy="73152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10006279" y="233172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AI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9238183" y="3291840"/>
            <a:ext cx="2267712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أداة ذكاء اصطناعي للبرمجة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9238183" y="4114800"/>
            <a:ext cx="226771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Claude / Cursor / Windsurf / ChatGPT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6357823" y="1965960"/>
            <a:ext cx="2542032" cy="3246120"/>
          </a:xfrm>
          <a:prstGeom prst="roundRect">
            <a:avLst>
              <a:gd fmla="val 3597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7263079" y="2331720"/>
            <a:ext cx="731520" cy="73152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7263079" y="233172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&lt;&gt;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6494983" y="3291840"/>
            <a:ext cx="2267712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محرر أكواد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6494983" y="4114800"/>
            <a:ext cx="226771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VS Code أو أي IDE مفضّل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3614748" y="1965960"/>
            <a:ext cx="2541900" cy="3246000"/>
          </a:xfrm>
          <a:prstGeom prst="roundRect">
            <a:avLst>
              <a:gd fmla="val 3597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4520004" y="2331720"/>
            <a:ext cx="731400" cy="73140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4520004" y="2331720"/>
            <a:ext cx="7314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urier New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▶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3751908" y="3291840"/>
            <a:ext cx="2267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بيئة تشغيل محلية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3751908" y="4114800"/>
            <a:ext cx="2267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Node.js / Python حسب الستاك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" name="Google Shape;75;p3"/>
          <p:cNvGrpSpPr/>
          <p:nvPr/>
        </p:nvGrpSpPr>
        <p:grpSpPr>
          <a:xfrm>
            <a:off x="871673" y="1965960"/>
            <a:ext cx="2541900" cy="3246000"/>
            <a:chOff x="871673" y="1965960"/>
            <a:chExt cx="2541900" cy="3246000"/>
          </a:xfrm>
        </p:grpSpPr>
        <p:sp>
          <p:nvSpPr>
            <p:cNvPr id="76" name="Google Shape;76;p3"/>
            <p:cNvSpPr/>
            <p:nvPr/>
          </p:nvSpPr>
          <p:spPr>
            <a:xfrm>
              <a:off x="871673" y="1965960"/>
              <a:ext cx="2541900" cy="3246000"/>
            </a:xfrm>
            <a:prstGeom prst="roundRect">
              <a:avLst>
                <a:gd fmla="val 3597" name="adj"/>
              </a:avLst>
            </a:prstGeom>
            <a:solidFill>
              <a:srgbClr val="E9F7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1776929" y="2331720"/>
              <a:ext cx="731400" cy="731400"/>
            </a:xfrm>
            <a:prstGeom prst="ellipse">
              <a:avLst/>
            </a:prstGeom>
            <a:solidFill>
              <a:srgbClr val="12B8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1776929" y="2331720"/>
              <a:ext cx="731400" cy="73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ourier New"/>
                <a:buNone/>
              </a:pPr>
              <a:r>
                <a:rPr b="1" i="0" lang="en-US" sz="1500" u="none" cap="none" strike="noStrike">
                  <a:solidFill>
                    <a:srgbClr val="FFFFFF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Git</a:t>
              </a:r>
              <a:endPara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1008833" y="3291840"/>
              <a:ext cx="22677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430"/>
                </a:buClr>
                <a:buSzPts val="1450"/>
                <a:buFont typeface="Arial"/>
                <a:buNone/>
              </a:pPr>
              <a:r>
                <a:rPr b="1" i="0" lang="en-US" sz="1450" u="none" cap="none" strike="noStrike">
                  <a:solidFill>
                    <a:srgbClr val="1B2430"/>
                  </a:solidFill>
                  <a:latin typeface="Arial"/>
                  <a:ea typeface="Arial"/>
                  <a:cs typeface="Arial"/>
                  <a:sym typeface="Arial"/>
                </a:rPr>
                <a:t>نظام التحكم بالإصدارات</a:t>
              </a:r>
              <a:endParaRPr b="0" i="0" sz="14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1008833" y="4114800"/>
              <a:ext cx="22677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5B63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4B5B63"/>
                  </a:solidFill>
                  <a:latin typeface="Arial"/>
                  <a:ea typeface="Arial"/>
                  <a:cs typeface="Arial"/>
                  <a:sym typeface="Arial"/>
                </a:rPr>
                <a:t>Git &amp; GitHub لحفظ كل مرحلة</a:t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دراسة الحالة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548640" y="960120"/>
            <a:ext cx="79854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المشروع: نظام حجز مواعيد لعيادة أسنان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548640" y="1691640"/>
            <a:ext cx="7985455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AEC3C9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AEC3C9"/>
                </a:solidFill>
                <a:latin typeface="Arial"/>
                <a:ea typeface="Arial"/>
                <a:cs typeface="Arial"/>
                <a:sym typeface="Arial"/>
              </a:rPr>
              <a:t>لماذا هذا المثال؟ لأنه يمثّل معظم أنظمة إدارة الأعمال: حجوزات + عملاء + فريق + فواتير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6705295" y="2514600"/>
            <a:ext cx="4937760" cy="512064"/>
          </a:xfrm>
          <a:prstGeom prst="roundRect">
            <a:avLst>
              <a:gd fmla="val 14286" name="adj"/>
            </a:avLst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11259007" y="2660904"/>
            <a:ext cx="219456" cy="219456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6933895" y="2514600"/>
            <a:ext cx="4251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حجز مواعيد أونلاين للمرضى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6705295" y="3154680"/>
            <a:ext cx="4937760" cy="512064"/>
          </a:xfrm>
          <a:prstGeom prst="roundRect">
            <a:avLst>
              <a:gd fmla="val 14286" name="adj"/>
            </a:avLst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11259007" y="3300984"/>
            <a:ext cx="219456" cy="219456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6933895" y="3154680"/>
            <a:ext cx="4251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لوحة تحكم للإدارة والاستقبال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6705295" y="3794760"/>
            <a:ext cx="4937760" cy="512064"/>
          </a:xfrm>
          <a:prstGeom prst="roundRect">
            <a:avLst>
              <a:gd fmla="val 14286" name="adj"/>
            </a:avLst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11259007" y="3941064"/>
            <a:ext cx="219456" cy="219456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6933895" y="3794760"/>
            <a:ext cx="4251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ملفات المرضى والسجل الطبي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6705295" y="4434840"/>
            <a:ext cx="4937760" cy="512064"/>
          </a:xfrm>
          <a:prstGeom prst="roundRect">
            <a:avLst>
              <a:gd fmla="val 14286" name="adj"/>
            </a:avLst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11259007" y="4581144"/>
            <a:ext cx="219456" cy="219456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6933895" y="4434840"/>
            <a:ext cx="4251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جدولة مواعيد لكل طبيب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6705295" y="5074920"/>
            <a:ext cx="4937760" cy="512064"/>
          </a:xfrm>
          <a:prstGeom prst="roundRect">
            <a:avLst>
              <a:gd fmla="val 14286" name="adj"/>
            </a:avLst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11259007" y="5221224"/>
            <a:ext cx="219456" cy="219456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6933895" y="5074920"/>
            <a:ext cx="4251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فوترة وإيصالات دفع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6705295" y="5715000"/>
            <a:ext cx="4937760" cy="512064"/>
          </a:xfrm>
          <a:prstGeom prst="roundRect">
            <a:avLst>
              <a:gd fmla="val 14286" name="adj"/>
            </a:avLst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11259007" y="5861304"/>
            <a:ext cx="219456" cy="219456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6933895" y="5715000"/>
            <a:ext cx="42519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تنبيهات SMS / إيميل للمواعيد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/>
          <p:nvPr/>
        </p:nvSpPr>
        <p:spPr>
          <a:xfrm>
            <a:off x="9357065" y="502920"/>
            <a:ext cx="2377500" cy="347400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9357065" y="502920"/>
            <a:ext cx="23775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خارطة الطريق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المراحل السبع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9" name="Google Shape;119;p5"/>
          <p:cNvCxnSpPr/>
          <p:nvPr/>
        </p:nvCxnSpPr>
        <p:spPr>
          <a:xfrm>
            <a:off x="982980" y="4259915"/>
            <a:ext cx="10225800" cy="0"/>
          </a:xfrm>
          <a:prstGeom prst="straightConnector1">
            <a:avLst/>
          </a:prstGeom>
          <a:noFill/>
          <a:ln cap="flat" cmpd="sng" w="25400">
            <a:solidFill>
              <a:srgbClr val="E3E8E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5"/>
          <p:cNvSpPr/>
          <p:nvPr/>
        </p:nvSpPr>
        <p:spPr>
          <a:xfrm>
            <a:off x="10774375" y="3810000"/>
            <a:ext cx="868800" cy="86880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10774375" y="3810000"/>
            <a:ext cx="8688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10271455" y="4815840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تهيئة AI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9070086" y="3810000"/>
            <a:ext cx="868800" cy="868800"/>
          </a:xfrm>
          <a:prstGeom prst="ellipse">
            <a:avLst/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9070086" y="3810000"/>
            <a:ext cx="8688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8567166" y="4815840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التحليل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7365797" y="3810000"/>
            <a:ext cx="868800" cy="868800"/>
          </a:xfrm>
          <a:prstGeom prst="ellipse">
            <a:avLst/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7365797" y="3810000"/>
            <a:ext cx="8688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6862877" y="4815840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التصميم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5661508" y="3810000"/>
            <a:ext cx="868800" cy="868800"/>
          </a:xfrm>
          <a:prstGeom prst="ellipse">
            <a:avLst/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5661508" y="3810000"/>
            <a:ext cx="8688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5158588" y="4815840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UI/UX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3957218" y="3810000"/>
            <a:ext cx="868800" cy="868800"/>
          </a:xfrm>
          <a:prstGeom prst="ellipse">
            <a:avLst/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3957218" y="3810000"/>
            <a:ext cx="8688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3454298" y="4815840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Frontend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2252929" y="3810000"/>
            <a:ext cx="868800" cy="868800"/>
          </a:xfrm>
          <a:prstGeom prst="ellipse">
            <a:avLst/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2252929" y="3810000"/>
            <a:ext cx="8688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1750009" y="4815840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Backend+DB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548640" y="3810000"/>
            <a:ext cx="868800" cy="868800"/>
          </a:xfrm>
          <a:prstGeom prst="ellipse">
            <a:avLst/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548640" y="3810000"/>
            <a:ext cx="8688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45720" y="4815840"/>
            <a:ext cx="187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الاختبار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914400" y="5364480"/>
            <a:ext cx="103629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كل مرحلة = برومبت واحد محدد نعطيه للذكاء الاصطناعي — ولا ننتقل للمرحلة التالية إلا بعد الموافقة على مخرجات الحالية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4642649" y="537650"/>
            <a:ext cx="2906700" cy="2906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216" y="164877"/>
            <a:ext cx="3191776" cy="349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المرحلة 0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Prompt 0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548640" y="960120"/>
            <a:ext cx="79854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تهيئة الذكاء الاصطناعي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548640" y="1737360"/>
            <a:ext cx="11094415" cy="566928"/>
          </a:xfrm>
          <a:prstGeom prst="roundRect">
            <a:avLst>
              <a:gd fmla="val 12903" name="adj"/>
            </a:avLst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777240" y="1737360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الهدف:  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إجبار AI على التفكير كمهندس برمجيات حقيقي، لا كأداة تولّد كود عشوائياً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/>
          <p:nvPr/>
        </p:nvSpPr>
        <p:spPr>
          <a:xfrm>
            <a:off x="548640" y="2606040"/>
            <a:ext cx="110944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المخرجات: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11496751" y="3172968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548640" y="2999232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قواعد عمل ثابتة لكل المحادثة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11496751" y="3648456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548640" y="3474720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التزام بعدم كتابة كود قبل اكتمال التحليل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11496751" y="4123944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548640" y="3950208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أسلوب الطرح المستمر للأسئلة الناقصة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6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المرحلة 0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English Prompt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548640" y="457200"/>
            <a:ext cx="7985455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Prompt 0 — تهيئة AI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548640" y="1234440"/>
            <a:ext cx="11094415" cy="4800600"/>
          </a:xfrm>
          <a:prstGeom prst="roundRect">
            <a:avLst>
              <a:gd fmla="val 1714" name="adj"/>
            </a:avLst>
          </a:prstGeom>
          <a:solidFill>
            <a:srgbClr val="0E1A20"/>
          </a:solidFill>
          <a:ln cap="flat" cmpd="sng" w="12700">
            <a:solidFill>
              <a:srgbClr val="0A1318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50800">
              <a:srgbClr val="000000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548640" y="1234440"/>
            <a:ext cx="11094415" cy="384048"/>
          </a:xfrm>
          <a:prstGeom prst="roundRect">
            <a:avLst>
              <a:gd fmla="val 21429" name="adj"/>
            </a:avLst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548640" y="1426464"/>
            <a:ext cx="11094415" cy="192024"/>
          </a:xfrm>
          <a:prstGeom prst="rect">
            <a:avLst/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749808" y="1362456"/>
            <a:ext cx="128016" cy="128016"/>
          </a:xfrm>
          <a:prstGeom prst="ellipse">
            <a:avLst/>
          </a:prstGeom>
          <a:solidFill>
            <a:srgbClr val="E554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/>
          <p:cNvSpPr/>
          <p:nvPr/>
        </p:nvSpPr>
        <p:spPr>
          <a:xfrm>
            <a:off x="1005840" y="1362456"/>
            <a:ext cx="128016" cy="128016"/>
          </a:xfrm>
          <a:prstGeom prst="ellipse">
            <a:avLst/>
          </a:prstGeom>
          <a:solidFill>
            <a:srgbClr val="E8B9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/>
          <p:nvPr/>
        </p:nvSpPr>
        <p:spPr>
          <a:xfrm>
            <a:off x="1261872" y="1362456"/>
            <a:ext cx="128016" cy="128016"/>
          </a:xfrm>
          <a:prstGeom prst="ellipse">
            <a:avLst/>
          </a:prstGeom>
          <a:solidFill>
            <a:srgbClr val="3FC9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8808415" y="1234440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D8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6B7D86"/>
                </a:solidFill>
                <a:latin typeface="Courier New"/>
                <a:ea typeface="Courier New"/>
                <a:cs typeface="Courier New"/>
                <a:sym typeface="Courier New"/>
              </a:rPr>
              <a:t>stage_0.txt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/>
          <p:nvPr/>
        </p:nvSpPr>
        <p:spPr>
          <a:xfrm>
            <a:off x="4751425" y="1801375"/>
            <a:ext cx="67089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You are a Senior Software Architect with 20+ years of experience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building production-grade business systems.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From now on, act as my technical co-founder and lead engineer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for this project. Follow these rules on every task: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1. Do NOT write any code until the analysis and architecture phases are fully complete and approved by me.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2. Before starting any phase, ask me every clarifying question you need. Never assume missing requirements.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3. Design for scalability, security, and maintainability, following industry best practices (clean architecture, proper validation, proper error handling).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4. Break every task into small, reviewable steps. After each step, summarize what you did and what comes next.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5. Explain technical decisions in simple language, as if teaching a business owner with no coding background.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6. Flag risks, trade-offs, or missing information immediately instead of guessing.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Confirm you understand these rules, then wait for me to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describe the project.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1005850" y="2144737"/>
            <a:ext cx="3336600" cy="33366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1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548640" y="960120"/>
            <a:ext cx="79854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التحليل (Analysis)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548640" y="1737360"/>
            <a:ext cx="11094415" cy="566928"/>
          </a:xfrm>
          <a:prstGeom prst="roundRect">
            <a:avLst>
              <a:gd fmla="val 12903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777240" y="1737360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الهدف:  </a:t>
            </a:r>
            <a:r>
              <a:rPr b="0" i="0" lang="en-US" sz="14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تحويل الفكرة إلى متطلبات واضحة قبل أي سطر كود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548640" y="2606040"/>
            <a:ext cx="110944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المخرجات: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11496751" y="3172968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548640" y="2999232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المتطلبات الوظيفية وغير الوظيفية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11496751" y="3648456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548640" y="3474720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أدوار المستخدمين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11496751" y="4123944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548640" y="3950208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حالات الاستخدام (Use Cases)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11496751" y="4599432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548640" y="4425696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قائمة بالأسئلة الناقصة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1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English Prompt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548640" y="457200"/>
            <a:ext cx="7985455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المرحلة 1 — Prompt التحليل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548640" y="1234440"/>
            <a:ext cx="11094415" cy="4800600"/>
          </a:xfrm>
          <a:prstGeom prst="roundRect">
            <a:avLst>
              <a:gd fmla="val 1714" name="adj"/>
            </a:avLst>
          </a:prstGeom>
          <a:solidFill>
            <a:srgbClr val="0E1A20"/>
          </a:solidFill>
          <a:ln cap="flat" cmpd="sng" w="12700">
            <a:solidFill>
              <a:srgbClr val="0A1318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50800">
              <a:srgbClr val="000000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548640" y="1234440"/>
            <a:ext cx="11094415" cy="384048"/>
          </a:xfrm>
          <a:prstGeom prst="roundRect">
            <a:avLst>
              <a:gd fmla="val 21429" name="adj"/>
            </a:avLst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548640" y="1426464"/>
            <a:ext cx="11094415" cy="192024"/>
          </a:xfrm>
          <a:prstGeom prst="rect">
            <a:avLst/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749808" y="1362456"/>
            <a:ext cx="128016" cy="128016"/>
          </a:xfrm>
          <a:prstGeom prst="ellipse">
            <a:avLst/>
          </a:prstGeom>
          <a:solidFill>
            <a:srgbClr val="E554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1005840" y="1362456"/>
            <a:ext cx="128016" cy="128016"/>
          </a:xfrm>
          <a:prstGeom prst="ellipse">
            <a:avLst/>
          </a:prstGeom>
          <a:solidFill>
            <a:srgbClr val="E8B9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1261872" y="1362456"/>
            <a:ext cx="128016" cy="128016"/>
          </a:xfrm>
          <a:prstGeom prst="ellipse">
            <a:avLst/>
          </a:prstGeom>
          <a:solidFill>
            <a:srgbClr val="3FC9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8808415" y="1234440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D8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6B7D86"/>
                </a:solidFill>
                <a:latin typeface="Courier New"/>
                <a:ea typeface="Courier New"/>
                <a:cs typeface="Courier New"/>
                <a:sym typeface="Courier New"/>
              </a:rPr>
              <a:t>stage_1.txt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4964850" y="1801375"/>
            <a:ext cx="63582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Act as a Business Analyst and Software Architect.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 want to build a management system: a Dental Clinic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Appointment Booking System.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Your task: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1. Ask me every clarifying question you need about users, workflows, business rules, and edge cases before proceeding.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2. Once you have enough information, produce: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   - Functional Requirements, grouped by module: Patients, Appointments, Doctors, Billing, Notifications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   - Non-Functional Requirements: performance, security, scalability, availability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   - User roles &amp; permissions: Admin, Receptionist, Dentist, Patient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   - Detailed Use Cases for the top 5 core workflows, written as: Actor -&gt; Goal -&gt; Steps -&gt; Alternate/Error flows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   - A list of assumptions made and open questions for me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3. Do NOT design the database or write any code yet.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Present the output as organized Markdown with clear headings.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1005850" y="2144737"/>
            <a:ext cx="3336600" cy="33366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2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548640" y="960120"/>
            <a:ext cx="79854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التصميم (Architecture)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0"/>
          <p:cNvSpPr/>
          <p:nvPr/>
        </p:nvSpPr>
        <p:spPr>
          <a:xfrm>
            <a:off x="548640" y="1737360"/>
            <a:ext cx="11094415" cy="566928"/>
          </a:xfrm>
          <a:prstGeom prst="roundRect">
            <a:avLst>
              <a:gd fmla="val 12903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777240" y="1737360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الهدف:  </a:t>
            </a:r>
            <a:r>
              <a:rPr b="0" i="0" lang="en-US" sz="14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بناء المعمارية التقنية الكاملة قبل كتابة أي سطر كود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548640" y="2606040"/>
            <a:ext cx="110944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المخرجات: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11496751" y="3172968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548640" y="2999232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مخطط قاعدة البيانات (ERD)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0"/>
          <p:cNvSpPr/>
          <p:nvPr/>
        </p:nvSpPr>
        <p:spPr>
          <a:xfrm>
            <a:off x="11496751" y="3648456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548640" y="3474720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تصميم الجداول والعلاقات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0"/>
          <p:cNvSpPr/>
          <p:nvPr/>
        </p:nvSpPr>
        <p:spPr>
          <a:xfrm>
            <a:off x="11496751" y="4123944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0"/>
          <p:cNvSpPr/>
          <p:nvPr/>
        </p:nvSpPr>
        <p:spPr>
          <a:xfrm>
            <a:off x="548640" y="3950208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مواصفات REST APIs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0"/>
          <p:cNvSpPr/>
          <p:nvPr/>
        </p:nvSpPr>
        <p:spPr>
          <a:xfrm>
            <a:off x="11496751" y="4599432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0"/>
          <p:cNvSpPr/>
          <p:nvPr/>
        </p:nvSpPr>
        <p:spPr>
          <a:xfrm>
            <a:off x="548640" y="4425696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هيكل المشروع وخطة التنفيذ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0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2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English Prompt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548640" y="457200"/>
            <a:ext cx="7985455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المرحلة 2 — Prompt التصميم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548640" y="1234440"/>
            <a:ext cx="11094415" cy="4800600"/>
          </a:xfrm>
          <a:prstGeom prst="roundRect">
            <a:avLst>
              <a:gd fmla="val 1714" name="adj"/>
            </a:avLst>
          </a:prstGeom>
          <a:solidFill>
            <a:srgbClr val="0E1A20"/>
          </a:solidFill>
          <a:ln cap="flat" cmpd="sng" w="12700">
            <a:solidFill>
              <a:srgbClr val="0A1318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50800">
              <a:srgbClr val="000000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548640" y="1234440"/>
            <a:ext cx="11094415" cy="384048"/>
          </a:xfrm>
          <a:prstGeom prst="roundRect">
            <a:avLst>
              <a:gd fmla="val 21429" name="adj"/>
            </a:avLst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548640" y="1426464"/>
            <a:ext cx="11094415" cy="192024"/>
          </a:xfrm>
          <a:prstGeom prst="rect">
            <a:avLst/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749808" y="1362456"/>
            <a:ext cx="128016" cy="128016"/>
          </a:xfrm>
          <a:prstGeom prst="ellipse">
            <a:avLst/>
          </a:prstGeom>
          <a:solidFill>
            <a:srgbClr val="E554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1005840" y="1362456"/>
            <a:ext cx="128016" cy="128016"/>
          </a:xfrm>
          <a:prstGeom prst="ellipse">
            <a:avLst/>
          </a:prstGeom>
          <a:solidFill>
            <a:srgbClr val="E8B9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1261872" y="1362456"/>
            <a:ext cx="128016" cy="128016"/>
          </a:xfrm>
          <a:prstGeom prst="ellipse">
            <a:avLst/>
          </a:prstGeom>
          <a:solidFill>
            <a:srgbClr val="3FC9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8808415" y="1234440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D8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6B7D86"/>
                </a:solidFill>
                <a:latin typeface="Courier New"/>
                <a:ea typeface="Courier New"/>
                <a:cs typeface="Courier New"/>
                <a:sym typeface="Courier New"/>
              </a:rPr>
              <a:t>stage_2.txt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1"/>
          <p:cNvSpPr/>
          <p:nvPr/>
        </p:nvSpPr>
        <p:spPr>
          <a:xfrm>
            <a:off x="4788525" y="1801375"/>
            <a:ext cx="65346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Act as a Solutions Architect.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Based on the requirements from the previous step, design the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full technical architecture — without writing any code yet.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Deliver: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1. Entity-Relationship Diagram (Mermaid format): Patients, Appointments, Doctors, Services, Payments, Users attributes, primary/foreign keys, relationships.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2. Full database schema for [PostgreSQL / MySQL]: tables, columns, types, constraints, indexes.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3. A complete REST API spec: endpoints, HTTP methods, request and response payloads, status codes, auth requirements for every module.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4. Recommended tech stack (frontend, backend, database, hosting) with a one-line justification for each choice.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5. Project folder structure for frontend and backend, using clean architecture principles.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6. A phased implementation plan with complexity per phase.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Ask me to confirm the tech stack before moving on.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1005850" y="2144737"/>
            <a:ext cx="3336600" cy="33366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2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المرحلة 3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2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2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المرحلة 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548640" y="960120"/>
            <a:ext cx="79854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تصميم UI/UX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548640" y="1737360"/>
            <a:ext cx="11094415" cy="566928"/>
          </a:xfrm>
          <a:prstGeom prst="roundRect">
            <a:avLst>
              <a:gd fmla="val 12903" name="adj"/>
            </a:avLst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777240" y="1737360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الهدف:  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رسم تجربة مستخدم واضحة قبل البدء بالبرمجة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548640" y="2606040"/>
            <a:ext cx="110944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المخرجات: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2"/>
          <p:cNvSpPr/>
          <p:nvPr/>
        </p:nvSpPr>
        <p:spPr>
          <a:xfrm>
            <a:off x="11496751" y="3172968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2"/>
          <p:cNvSpPr/>
          <p:nvPr/>
        </p:nvSpPr>
        <p:spPr>
          <a:xfrm>
            <a:off x="548640" y="2999232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تصميم لوحة التحكم (Dashboard)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2"/>
          <p:cNvSpPr/>
          <p:nvPr/>
        </p:nvSpPr>
        <p:spPr>
          <a:xfrm>
            <a:off x="11496751" y="3648456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548640" y="3474720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تصميم كل شاشة في النظام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11496751" y="4123944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548640" y="3950208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مسار تجربة المستخدم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11496751" y="4599432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548640" y="4425696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هوية بصرية: ألوان وخطوط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2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3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3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المرحلة 3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3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English Prompt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3"/>
          <p:cNvSpPr/>
          <p:nvPr/>
        </p:nvSpPr>
        <p:spPr>
          <a:xfrm>
            <a:off x="548640" y="457200"/>
            <a:ext cx="7985455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المرحلة 3 — Prompt UI/UX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3"/>
          <p:cNvSpPr/>
          <p:nvPr/>
        </p:nvSpPr>
        <p:spPr>
          <a:xfrm>
            <a:off x="548640" y="1234440"/>
            <a:ext cx="11094415" cy="4800600"/>
          </a:xfrm>
          <a:prstGeom prst="roundRect">
            <a:avLst>
              <a:gd fmla="val 1714" name="adj"/>
            </a:avLst>
          </a:prstGeom>
          <a:solidFill>
            <a:srgbClr val="0E1A20"/>
          </a:solidFill>
          <a:ln cap="flat" cmpd="sng" w="12700">
            <a:solidFill>
              <a:srgbClr val="0A1318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50800">
              <a:srgbClr val="000000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548640" y="1234440"/>
            <a:ext cx="11094415" cy="384048"/>
          </a:xfrm>
          <a:prstGeom prst="roundRect">
            <a:avLst>
              <a:gd fmla="val 21429" name="adj"/>
            </a:avLst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548640" y="1426464"/>
            <a:ext cx="11094415" cy="192024"/>
          </a:xfrm>
          <a:prstGeom prst="rect">
            <a:avLst/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749808" y="1362456"/>
            <a:ext cx="128016" cy="128016"/>
          </a:xfrm>
          <a:prstGeom prst="ellipse">
            <a:avLst/>
          </a:prstGeom>
          <a:solidFill>
            <a:srgbClr val="E554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1005840" y="1362456"/>
            <a:ext cx="128016" cy="128016"/>
          </a:xfrm>
          <a:prstGeom prst="ellipse">
            <a:avLst/>
          </a:prstGeom>
          <a:solidFill>
            <a:srgbClr val="E8B9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1261872" y="1362456"/>
            <a:ext cx="128016" cy="128016"/>
          </a:xfrm>
          <a:prstGeom prst="ellipse">
            <a:avLst/>
          </a:prstGeom>
          <a:solidFill>
            <a:srgbClr val="3FC9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8808415" y="1234440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D8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6B7D86"/>
                </a:solidFill>
                <a:latin typeface="Courier New"/>
                <a:ea typeface="Courier New"/>
                <a:cs typeface="Courier New"/>
                <a:sym typeface="Courier New"/>
              </a:rPr>
              <a:t>stage_3.txt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4862775" y="1801375"/>
            <a:ext cx="64602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Act as a Senior Product Designer specializing in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SaaS dashboards.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Based on the approved requirements and architecture, design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the complete UI/UX. For each screen — Login, Admin Dashboard,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Appointment Calendar, Patient Profile, New Appointment Form,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Doctor Schedule, Billing/Invoices, Settings — describe: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1. Purpose of the screen and the primary user action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2. Layout structure: header, sidebar, main content, cards/tables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3. Key UI components: buttons, modals, tables, filters, notifications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4. Navigation flow: how the user reaches this screen and where each action leads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5. Color palette &amp; typography that feels modern, clean, and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trustworthy for a healthcare business (suggest hex codes)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6. Responsive behavior for tablet and mobile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 not write any frontend code yet — describe every screen in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enough detail that a developer could build it without guessing.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3"/>
          <p:cNvSpPr/>
          <p:nvPr/>
        </p:nvSpPr>
        <p:spPr>
          <a:xfrm>
            <a:off x="1005850" y="2144737"/>
            <a:ext cx="3336600" cy="33366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4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4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4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4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4"/>
          <p:cNvSpPr/>
          <p:nvPr/>
        </p:nvSpPr>
        <p:spPr>
          <a:xfrm>
            <a:off x="548640" y="960120"/>
            <a:ext cx="79854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برمجة Frontend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4"/>
          <p:cNvSpPr/>
          <p:nvPr/>
        </p:nvSpPr>
        <p:spPr>
          <a:xfrm>
            <a:off x="548640" y="1737360"/>
            <a:ext cx="11094415" cy="566928"/>
          </a:xfrm>
          <a:prstGeom prst="roundRect">
            <a:avLst>
              <a:gd fmla="val 12903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4"/>
          <p:cNvSpPr/>
          <p:nvPr/>
        </p:nvSpPr>
        <p:spPr>
          <a:xfrm>
            <a:off x="777240" y="1737360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الهدف:  </a:t>
            </a:r>
            <a:r>
              <a:rPr b="0" i="0" lang="en-US" sz="14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تحويل التصميم إلى واجهات تفاعلية حقيقية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4"/>
          <p:cNvSpPr/>
          <p:nvPr/>
        </p:nvSpPr>
        <p:spPr>
          <a:xfrm>
            <a:off x="548640" y="2606040"/>
            <a:ext cx="110944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المخرجات: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4"/>
          <p:cNvSpPr/>
          <p:nvPr/>
        </p:nvSpPr>
        <p:spPr>
          <a:xfrm>
            <a:off x="11496751" y="3172968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4"/>
          <p:cNvSpPr/>
          <p:nvPr/>
        </p:nvSpPr>
        <p:spPr>
          <a:xfrm>
            <a:off x="548640" y="2999232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الواجهات والصفحات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4"/>
          <p:cNvSpPr/>
          <p:nvPr/>
        </p:nvSpPr>
        <p:spPr>
          <a:xfrm>
            <a:off x="11496751" y="3648456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4"/>
          <p:cNvSpPr/>
          <p:nvPr/>
        </p:nvSpPr>
        <p:spPr>
          <a:xfrm>
            <a:off x="548640" y="3474720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النماذج والنماذج التفاعلية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4"/>
          <p:cNvSpPr/>
          <p:nvPr/>
        </p:nvSpPr>
        <p:spPr>
          <a:xfrm>
            <a:off x="11496751" y="4123944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4"/>
          <p:cNvSpPr/>
          <p:nvPr/>
        </p:nvSpPr>
        <p:spPr>
          <a:xfrm>
            <a:off x="548640" y="3950208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التنقل بين الصفحات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4"/>
          <p:cNvSpPr/>
          <p:nvPr/>
        </p:nvSpPr>
        <p:spPr>
          <a:xfrm>
            <a:off x="11496751" y="4599432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4"/>
          <p:cNvSpPr/>
          <p:nvPr/>
        </p:nvSpPr>
        <p:spPr>
          <a:xfrm>
            <a:off x="548640" y="4425696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بيانات وهمية مؤقتة للعرض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4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4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5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5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4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5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5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English Prompt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5"/>
          <p:cNvSpPr/>
          <p:nvPr/>
        </p:nvSpPr>
        <p:spPr>
          <a:xfrm>
            <a:off x="548640" y="457200"/>
            <a:ext cx="7985455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المرحلة 4 — Prompt Frontend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5"/>
          <p:cNvSpPr/>
          <p:nvPr/>
        </p:nvSpPr>
        <p:spPr>
          <a:xfrm>
            <a:off x="548640" y="1234440"/>
            <a:ext cx="11094415" cy="4800600"/>
          </a:xfrm>
          <a:prstGeom prst="roundRect">
            <a:avLst>
              <a:gd fmla="val 1714" name="adj"/>
            </a:avLst>
          </a:prstGeom>
          <a:solidFill>
            <a:srgbClr val="0E1A20"/>
          </a:solidFill>
          <a:ln cap="flat" cmpd="sng" w="12700">
            <a:solidFill>
              <a:srgbClr val="0A1318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50800">
              <a:srgbClr val="000000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5"/>
          <p:cNvSpPr/>
          <p:nvPr/>
        </p:nvSpPr>
        <p:spPr>
          <a:xfrm>
            <a:off x="548640" y="1234440"/>
            <a:ext cx="11094415" cy="384048"/>
          </a:xfrm>
          <a:prstGeom prst="roundRect">
            <a:avLst>
              <a:gd fmla="val 21429" name="adj"/>
            </a:avLst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5"/>
          <p:cNvSpPr/>
          <p:nvPr/>
        </p:nvSpPr>
        <p:spPr>
          <a:xfrm>
            <a:off x="548640" y="1426464"/>
            <a:ext cx="11094415" cy="192024"/>
          </a:xfrm>
          <a:prstGeom prst="rect">
            <a:avLst/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5"/>
          <p:cNvSpPr/>
          <p:nvPr/>
        </p:nvSpPr>
        <p:spPr>
          <a:xfrm>
            <a:off x="749808" y="1362456"/>
            <a:ext cx="128016" cy="128016"/>
          </a:xfrm>
          <a:prstGeom prst="ellipse">
            <a:avLst/>
          </a:prstGeom>
          <a:solidFill>
            <a:srgbClr val="E554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5"/>
          <p:cNvSpPr/>
          <p:nvPr/>
        </p:nvSpPr>
        <p:spPr>
          <a:xfrm>
            <a:off x="1005840" y="1362456"/>
            <a:ext cx="128016" cy="128016"/>
          </a:xfrm>
          <a:prstGeom prst="ellipse">
            <a:avLst/>
          </a:prstGeom>
          <a:solidFill>
            <a:srgbClr val="E8B9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5"/>
          <p:cNvSpPr/>
          <p:nvPr/>
        </p:nvSpPr>
        <p:spPr>
          <a:xfrm>
            <a:off x="1261872" y="1362456"/>
            <a:ext cx="128016" cy="128016"/>
          </a:xfrm>
          <a:prstGeom prst="ellipse">
            <a:avLst/>
          </a:prstGeom>
          <a:solidFill>
            <a:srgbClr val="3FC9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5"/>
          <p:cNvSpPr/>
          <p:nvPr/>
        </p:nvSpPr>
        <p:spPr>
          <a:xfrm>
            <a:off x="8808415" y="1234440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D8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6B7D86"/>
                </a:solidFill>
                <a:latin typeface="Courier New"/>
                <a:ea typeface="Courier New"/>
                <a:cs typeface="Courier New"/>
                <a:sym typeface="Courier New"/>
              </a:rPr>
              <a:t>stage_4.txt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5"/>
          <p:cNvSpPr/>
          <p:nvPr/>
        </p:nvSpPr>
        <p:spPr>
          <a:xfrm>
            <a:off x="4742125" y="1801375"/>
            <a:ext cx="65811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Act as a Senior Frontend Engineer.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Implement the frontend strictly based on the approved UI/UX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design. Stack: React + Bootstrap.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Rules: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1. Set up the project structure exactly as planned: components, pages, hooks, services, routing.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2. Build one screen at a time, in this order: Login -&gt; Dashboard -&gt; Appointment Calendar -&gt; New Appointment Form -&gt; Patient Profile -&gt; Billing.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3. After each screen, pause and summarize what was built and any decisions made, before moving to the next.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4. Use mock/dummy data for now — no real backend connection yet.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5. Make components reusable and properly typed (TypeScript).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6. Follow accessibility best practices: labels, keyboard navigation, contrast.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7. Keep styling consistent with the approved design system.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Show the code for each screen as you complete it, with a short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note on which file/folder it belongs to.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5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5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5"/>
          <p:cNvSpPr/>
          <p:nvPr/>
        </p:nvSpPr>
        <p:spPr>
          <a:xfrm>
            <a:off x="1005850" y="2144737"/>
            <a:ext cx="3336600" cy="33366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6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6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5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6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6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6"/>
          <p:cNvSpPr/>
          <p:nvPr/>
        </p:nvSpPr>
        <p:spPr>
          <a:xfrm>
            <a:off x="548640" y="960120"/>
            <a:ext cx="79854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برمجة Backend + قاعدة البيانات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6"/>
          <p:cNvSpPr/>
          <p:nvPr/>
        </p:nvSpPr>
        <p:spPr>
          <a:xfrm>
            <a:off x="548640" y="1737360"/>
            <a:ext cx="11094415" cy="566928"/>
          </a:xfrm>
          <a:prstGeom prst="roundRect">
            <a:avLst>
              <a:gd fmla="val 12903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6"/>
          <p:cNvSpPr/>
          <p:nvPr/>
        </p:nvSpPr>
        <p:spPr>
          <a:xfrm>
            <a:off x="777240" y="1737360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الهدف:  </a:t>
            </a:r>
            <a:r>
              <a:rPr b="0" i="0" lang="en-US" sz="14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ربط النظام بقاعدة بيانات حقيقية وآمنة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6"/>
          <p:cNvSpPr/>
          <p:nvPr/>
        </p:nvSpPr>
        <p:spPr>
          <a:xfrm>
            <a:off x="548640" y="2606040"/>
            <a:ext cx="110944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المخرجات: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6"/>
          <p:cNvSpPr/>
          <p:nvPr/>
        </p:nvSpPr>
        <p:spPr>
          <a:xfrm>
            <a:off x="11496751" y="3172968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6"/>
          <p:cNvSpPr/>
          <p:nvPr/>
        </p:nvSpPr>
        <p:spPr>
          <a:xfrm>
            <a:off x="548640" y="2999232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قاعدة البيانات الفعلية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6"/>
          <p:cNvSpPr/>
          <p:nvPr/>
        </p:nvSpPr>
        <p:spPr>
          <a:xfrm>
            <a:off x="11496751" y="3648456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6"/>
          <p:cNvSpPr/>
          <p:nvPr/>
        </p:nvSpPr>
        <p:spPr>
          <a:xfrm>
            <a:off x="548640" y="3474720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Authentication و Authorization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6"/>
          <p:cNvSpPr/>
          <p:nvPr/>
        </p:nvSpPr>
        <p:spPr>
          <a:xfrm>
            <a:off x="11496751" y="4123944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6"/>
          <p:cNvSpPr/>
          <p:nvPr/>
        </p:nvSpPr>
        <p:spPr>
          <a:xfrm>
            <a:off x="548640" y="3950208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جميع CRUD APIs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6"/>
          <p:cNvSpPr/>
          <p:nvPr/>
        </p:nvSpPr>
        <p:spPr>
          <a:xfrm>
            <a:off x="11496751" y="4599432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6"/>
          <p:cNvSpPr/>
          <p:nvPr/>
        </p:nvSpPr>
        <p:spPr>
          <a:xfrm>
            <a:off x="548640" y="4425696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B63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B5B63"/>
                </a:solidFill>
                <a:latin typeface="Arial"/>
                <a:ea typeface="Arial"/>
                <a:cs typeface="Arial"/>
                <a:sym typeface="Arial"/>
              </a:rPr>
              <a:t>ربط الواجهة الأمامية بالبيانات الحقيقية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6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6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6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7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7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المرحلة 5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7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7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English Prompt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7"/>
          <p:cNvSpPr/>
          <p:nvPr/>
        </p:nvSpPr>
        <p:spPr>
          <a:xfrm>
            <a:off x="548640" y="457200"/>
            <a:ext cx="7985455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المرحلة 5 — Prompt Backend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7"/>
          <p:cNvSpPr/>
          <p:nvPr/>
        </p:nvSpPr>
        <p:spPr>
          <a:xfrm>
            <a:off x="548640" y="1234440"/>
            <a:ext cx="11094415" cy="4800600"/>
          </a:xfrm>
          <a:prstGeom prst="roundRect">
            <a:avLst>
              <a:gd fmla="val 1714" name="adj"/>
            </a:avLst>
          </a:prstGeom>
          <a:solidFill>
            <a:srgbClr val="0E1A20"/>
          </a:solidFill>
          <a:ln cap="flat" cmpd="sng" w="12700">
            <a:solidFill>
              <a:srgbClr val="0A1318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50800">
              <a:srgbClr val="000000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7"/>
          <p:cNvSpPr/>
          <p:nvPr/>
        </p:nvSpPr>
        <p:spPr>
          <a:xfrm>
            <a:off x="548640" y="1234440"/>
            <a:ext cx="11094415" cy="384048"/>
          </a:xfrm>
          <a:prstGeom prst="roundRect">
            <a:avLst>
              <a:gd fmla="val 21429" name="adj"/>
            </a:avLst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7"/>
          <p:cNvSpPr/>
          <p:nvPr/>
        </p:nvSpPr>
        <p:spPr>
          <a:xfrm>
            <a:off x="548640" y="1426464"/>
            <a:ext cx="11094415" cy="192024"/>
          </a:xfrm>
          <a:prstGeom prst="rect">
            <a:avLst/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7"/>
          <p:cNvSpPr/>
          <p:nvPr/>
        </p:nvSpPr>
        <p:spPr>
          <a:xfrm>
            <a:off x="749808" y="1362456"/>
            <a:ext cx="128016" cy="128016"/>
          </a:xfrm>
          <a:prstGeom prst="ellipse">
            <a:avLst/>
          </a:prstGeom>
          <a:solidFill>
            <a:srgbClr val="E554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7"/>
          <p:cNvSpPr/>
          <p:nvPr/>
        </p:nvSpPr>
        <p:spPr>
          <a:xfrm>
            <a:off x="1005840" y="1362456"/>
            <a:ext cx="128016" cy="128016"/>
          </a:xfrm>
          <a:prstGeom prst="ellipse">
            <a:avLst/>
          </a:prstGeom>
          <a:solidFill>
            <a:srgbClr val="E8B9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7"/>
          <p:cNvSpPr/>
          <p:nvPr/>
        </p:nvSpPr>
        <p:spPr>
          <a:xfrm>
            <a:off x="1261872" y="1362456"/>
            <a:ext cx="128016" cy="128016"/>
          </a:xfrm>
          <a:prstGeom prst="ellipse">
            <a:avLst/>
          </a:prstGeom>
          <a:solidFill>
            <a:srgbClr val="3FC9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7"/>
          <p:cNvSpPr/>
          <p:nvPr/>
        </p:nvSpPr>
        <p:spPr>
          <a:xfrm>
            <a:off x="8808415" y="1234440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D8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6B7D86"/>
                </a:solidFill>
                <a:latin typeface="Courier New"/>
                <a:ea typeface="Courier New"/>
                <a:cs typeface="Courier New"/>
                <a:sym typeface="Courier New"/>
              </a:rPr>
              <a:t>stage_5.txt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7"/>
          <p:cNvSpPr/>
          <p:nvPr/>
        </p:nvSpPr>
        <p:spPr>
          <a:xfrm>
            <a:off x="4769971" y="1801375"/>
            <a:ext cx="65532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Act as a Senior Backend Engineer.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Implement the backend based on the approved architecture and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API spec. Stack: Node.js + Express (or your chosen stack) with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PostgreSQL / MySQL.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Rules: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1. Set up the database using the exact schema we designed write migration files first.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2. Implement full CRUD APIs for every module (Patients, Appointments, Doctors, Billing) exactly matching the API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spec no extra or missing endpoints.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3. Add input validation on every endpoint: required fields, data types, business rules (e.g. no double-booking).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4. Implement Authentication (JWT) and Authorization (role-based: Admin, Receptionist, Dentist).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5. Add proper error handling and a consistent response format across all endpoints.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6. Write basic API documentation as you go.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7. Connect the frontend to these real APIs, replacing the mock data.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Build and test one module completely before moving to the</a:t>
            </a: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next, and summarize what changed after each module.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7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7"/>
          <p:cNvSpPr/>
          <p:nvPr/>
        </p:nvSpPr>
        <p:spPr>
          <a:xfrm>
            <a:off x="1005850" y="2144737"/>
            <a:ext cx="3336600" cy="33366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8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8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المرحلة 6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8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8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المرحلة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8"/>
          <p:cNvSpPr/>
          <p:nvPr/>
        </p:nvSpPr>
        <p:spPr>
          <a:xfrm>
            <a:off x="548640" y="960120"/>
            <a:ext cx="79854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الاختبار والتحسين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8"/>
          <p:cNvSpPr/>
          <p:nvPr/>
        </p:nvSpPr>
        <p:spPr>
          <a:xfrm>
            <a:off x="548640" y="1737360"/>
            <a:ext cx="11094415" cy="566928"/>
          </a:xfrm>
          <a:prstGeom prst="roundRect">
            <a:avLst>
              <a:gd fmla="val 12903" name="adj"/>
            </a:avLst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8"/>
          <p:cNvSpPr/>
          <p:nvPr/>
        </p:nvSpPr>
        <p:spPr>
          <a:xfrm>
            <a:off x="777240" y="1737360"/>
            <a:ext cx="10637215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الهدف:  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تجهيز النظام للإطلاق الفعلي بثقة وامان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8"/>
          <p:cNvSpPr/>
          <p:nvPr/>
        </p:nvSpPr>
        <p:spPr>
          <a:xfrm>
            <a:off x="548640" y="2606040"/>
            <a:ext cx="11094415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المخرجات: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8"/>
          <p:cNvSpPr/>
          <p:nvPr/>
        </p:nvSpPr>
        <p:spPr>
          <a:xfrm>
            <a:off x="11496751" y="3172968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8"/>
          <p:cNvSpPr/>
          <p:nvPr/>
        </p:nvSpPr>
        <p:spPr>
          <a:xfrm>
            <a:off x="548640" y="2999232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مراجعة الكود والثغرات الأمنية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8"/>
          <p:cNvSpPr/>
          <p:nvPr/>
        </p:nvSpPr>
        <p:spPr>
          <a:xfrm>
            <a:off x="11496751" y="3648456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8"/>
          <p:cNvSpPr/>
          <p:nvPr/>
        </p:nvSpPr>
        <p:spPr>
          <a:xfrm>
            <a:off x="548640" y="3474720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التحقق من قواعد العمل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8"/>
          <p:cNvSpPr/>
          <p:nvPr/>
        </p:nvSpPr>
        <p:spPr>
          <a:xfrm>
            <a:off x="11496751" y="4123944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8"/>
          <p:cNvSpPr/>
          <p:nvPr/>
        </p:nvSpPr>
        <p:spPr>
          <a:xfrm>
            <a:off x="548640" y="3950208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خطة اختبار وقائمة إطلاق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8"/>
          <p:cNvSpPr/>
          <p:nvPr/>
        </p:nvSpPr>
        <p:spPr>
          <a:xfrm>
            <a:off x="11496751" y="4599432"/>
            <a:ext cx="91440" cy="91440"/>
          </a:xfrm>
          <a:prstGeom prst="ellipse">
            <a:avLst/>
          </a:prstGeom>
          <a:solidFill>
            <a:srgbClr val="12B8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8"/>
          <p:cNvSpPr/>
          <p:nvPr/>
        </p:nvSpPr>
        <p:spPr>
          <a:xfrm>
            <a:off x="548640" y="4425696"/>
            <a:ext cx="10957255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6DB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C7D6DB"/>
                </a:solidFill>
                <a:latin typeface="Arial"/>
                <a:ea typeface="Arial"/>
                <a:cs typeface="Arial"/>
                <a:sym typeface="Arial"/>
              </a:rPr>
              <a:t>مقترحات لميزات مستقبلية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8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9"/>
          <p:cNvSpPr/>
          <p:nvPr/>
        </p:nvSpPr>
        <p:spPr>
          <a:xfrm>
            <a:off x="9357055" y="502920"/>
            <a:ext cx="228600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9"/>
          <p:cNvSpPr/>
          <p:nvPr/>
        </p:nvSpPr>
        <p:spPr>
          <a:xfrm>
            <a:off x="9357055" y="50292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المرحلة 6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9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9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English Prompt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9"/>
          <p:cNvSpPr/>
          <p:nvPr/>
        </p:nvSpPr>
        <p:spPr>
          <a:xfrm>
            <a:off x="548640" y="457200"/>
            <a:ext cx="7985455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المرحلة 6 — Prompt الاختبار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9"/>
          <p:cNvSpPr/>
          <p:nvPr/>
        </p:nvSpPr>
        <p:spPr>
          <a:xfrm>
            <a:off x="548640" y="1234440"/>
            <a:ext cx="11094415" cy="4800600"/>
          </a:xfrm>
          <a:prstGeom prst="roundRect">
            <a:avLst>
              <a:gd fmla="val 1714" name="adj"/>
            </a:avLst>
          </a:prstGeom>
          <a:solidFill>
            <a:srgbClr val="0E1A20"/>
          </a:solidFill>
          <a:ln cap="flat" cmpd="sng" w="12700">
            <a:solidFill>
              <a:srgbClr val="0A1318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50800">
              <a:srgbClr val="000000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9"/>
          <p:cNvSpPr/>
          <p:nvPr/>
        </p:nvSpPr>
        <p:spPr>
          <a:xfrm>
            <a:off x="548640" y="1234440"/>
            <a:ext cx="11094415" cy="384048"/>
          </a:xfrm>
          <a:prstGeom prst="roundRect">
            <a:avLst>
              <a:gd fmla="val 21429" name="adj"/>
            </a:avLst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9"/>
          <p:cNvSpPr/>
          <p:nvPr/>
        </p:nvSpPr>
        <p:spPr>
          <a:xfrm>
            <a:off x="548640" y="1426464"/>
            <a:ext cx="11094415" cy="192024"/>
          </a:xfrm>
          <a:prstGeom prst="rect">
            <a:avLst/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9"/>
          <p:cNvSpPr/>
          <p:nvPr/>
        </p:nvSpPr>
        <p:spPr>
          <a:xfrm>
            <a:off x="749808" y="1362456"/>
            <a:ext cx="128016" cy="128016"/>
          </a:xfrm>
          <a:prstGeom prst="ellipse">
            <a:avLst/>
          </a:prstGeom>
          <a:solidFill>
            <a:srgbClr val="E554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9"/>
          <p:cNvSpPr/>
          <p:nvPr/>
        </p:nvSpPr>
        <p:spPr>
          <a:xfrm>
            <a:off x="1005840" y="1362456"/>
            <a:ext cx="128016" cy="128016"/>
          </a:xfrm>
          <a:prstGeom prst="ellipse">
            <a:avLst/>
          </a:prstGeom>
          <a:solidFill>
            <a:srgbClr val="E8B9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9"/>
          <p:cNvSpPr/>
          <p:nvPr/>
        </p:nvSpPr>
        <p:spPr>
          <a:xfrm>
            <a:off x="1261872" y="1362456"/>
            <a:ext cx="128016" cy="128016"/>
          </a:xfrm>
          <a:prstGeom prst="ellipse">
            <a:avLst/>
          </a:prstGeom>
          <a:solidFill>
            <a:srgbClr val="3FC9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9"/>
          <p:cNvSpPr/>
          <p:nvPr/>
        </p:nvSpPr>
        <p:spPr>
          <a:xfrm>
            <a:off x="8808415" y="1234440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D8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6B7D86"/>
                </a:solidFill>
                <a:latin typeface="Courier New"/>
                <a:ea typeface="Courier New"/>
                <a:cs typeface="Courier New"/>
                <a:sym typeface="Courier New"/>
              </a:rPr>
              <a:t>stage_6.txt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9"/>
          <p:cNvSpPr/>
          <p:nvPr/>
        </p:nvSpPr>
        <p:spPr>
          <a:xfrm>
            <a:off x="4751425" y="1801375"/>
            <a:ext cx="67089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Act as a Senior Software Architect and QA Engineer.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Review the entire MVP against the approved specification.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Your goal is NOT to redesign the project.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Your goal is to verify that the implementation is correct.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Review: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1. Functional correctness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Every approved feature works.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Every business rule is respected.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No required functionality is missing.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2. Backend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Validation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Authentication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Authorization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Error handling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API consistency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3. Frontend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Forms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Validation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Navigation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User experience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4. Security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Only issues relevant to this MVP: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Authentication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Authorization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SQL Injection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XSS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Input validation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Ignore enterprise concerns that do not apply.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5. Code Quality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Readability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Maintainability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Duplicate code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Naming consistency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Only recommend refactoring when it provides a clear benefit.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 not recommend architecture changes without a concrete reason.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6. Compare the implementation against the approved specification.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List: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Missing requirements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Incorrect behavior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Unexpected functionality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7. Produce a prioritized report: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Critical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High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Medium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Low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Ignore stylistic preferences.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Report only real problems.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If a section contains no issues,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explicitly say: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"No issues found."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 not invent improvements simply because they are possible.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 not redesign the project.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Review the MVP as implemented.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56" name="Google Shape;456;p1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9"/>
          <p:cNvSpPr/>
          <p:nvPr/>
        </p:nvSpPr>
        <p:spPr>
          <a:xfrm>
            <a:off x="1005850" y="2144737"/>
            <a:ext cx="3336600" cy="33366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62c050e34_2_23"/>
          <p:cNvSpPr/>
          <p:nvPr/>
        </p:nvSpPr>
        <p:spPr>
          <a:xfrm>
            <a:off x="9357055" y="502920"/>
            <a:ext cx="2286000" cy="347400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g3f62c050e34_2_23"/>
          <p:cNvSpPr/>
          <p:nvPr/>
        </p:nvSpPr>
        <p:spPr>
          <a:xfrm>
            <a:off x="9357055" y="502920"/>
            <a:ext cx="2286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المرحلة 6 / 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g3f62c050e34_2_23"/>
          <p:cNvSpPr/>
          <p:nvPr/>
        </p:nvSpPr>
        <p:spPr>
          <a:xfrm>
            <a:off x="548640" y="502920"/>
            <a:ext cx="2377500" cy="347400"/>
          </a:xfrm>
          <a:prstGeom prst="roundRect">
            <a:avLst>
              <a:gd fmla="val 50000" name="adj"/>
            </a:avLst>
          </a:prstGeom>
          <a:solidFill>
            <a:srgbClr val="2432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3f62c050e34_2_23"/>
          <p:cNvSpPr/>
          <p:nvPr/>
        </p:nvSpPr>
        <p:spPr>
          <a:xfrm>
            <a:off x="548640" y="502920"/>
            <a:ext cx="23775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English Prompt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g3f62c050e34_2_23"/>
          <p:cNvSpPr/>
          <p:nvPr/>
        </p:nvSpPr>
        <p:spPr>
          <a:xfrm>
            <a:off x="548640" y="457200"/>
            <a:ext cx="7985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المرحلة الآخيرة. الاستعراض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g3f62c050e34_2_23"/>
          <p:cNvSpPr/>
          <p:nvPr/>
        </p:nvSpPr>
        <p:spPr>
          <a:xfrm>
            <a:off x="548640" y="1234440"/>
            <a:ext cx="11094300" cy="4800600"/>
          </a:xfrm>
          <a:prstGeom prst="roundRect">
            <a:avLst>
              <a:gd fmla="val 1714" name="adj"/>
            </a:avLst>
          </a:prstGeom>
          <a:solidFill>
            <a:srgbClr val="0E1A20"/>
          </a:solidFill>
          <a:ln cap="flat" cmpd="sng" w="12700">
            <a:solidFill>
              <a:srgbClr val="0A1318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50800">
              <a:srgbClr val="000000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3f62c050e34_2_23"/>
          <p:cNvSpPr/>
          <p:nvPr/>
        </p:nvSpPr>
        <p:spPr>
          <a:xfrm>
            <a:off x="548640" y="1234440"/>
            <a:ext cx="11094300" cy="384000"/>
          </a:xfrm>
          <a:prstGeom prst="roundRect">
            <a:avLst>
              <a:gd fmla="val 21429" name="adj"/>
            </a:avLst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3f62c050e34_2_23"/>
          <p:cNvSpPr/>
          <p:nvPr/>
        </p:nvSpPr>
        <p:spPr>
          <a:xfrm>
            <a:off x="548640" y="1426464"/>
            <a:ext cx="11094300" cy="192000"/>
          </a:xfrm>
          <a:prstGeom prst="rect">
            <a:avLst/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g3f62c050e34_2_23"/>
          <p:cNvSpPr/>
          <p:nvPr/>
        </p:nvSpPr>
        <p:spPr>
          <a:xfrm>
            <a:off x="749808" y="1362456"/>
            <a:ext cx="128100" cy="128100"/>
          </a:xfrm>
          <a:prstGeom prst="ellipse">
            <a:avLst/>
          </a:prstGeom>
          <a:solidFill>
            <a:srgbClr val="E554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3f62c050e34_2_23"/>
          <p:cNvSpPr/>
          <p:nvPr/>
        </p:nvSpPr>
        <p:spPr>
          <a:xfrm>
            <a:off x="1005840" y="1362456"/>
            <a:ext cx="128100" cy="128100"/>
          </a:xfrm>
          <a:prstGeom prst="ellipse">
            <a:avLst/>
          </a:prstGeom>
          <a:solidFill>
            <a:srgbClr val="E8B9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g3f62c050e34_2_23"/>
          <p:cNvSpPr/>
          <p:nvPr/>
        </p:nvSpPr>
        <p:spPr>
          <a:xfrm>
            <a:off x="1261872" y="1362456"/>
            <a:ext cx="128100" cy="128100"/>
          </a:xfrm>
          <a:prstGeom prst="ellipse">
            <a:avLst/>
          </a:prstGeom>
          <a:solidFill>
            <a:srgbClr val="3FC9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g3f62c050e34_2_23"/>
          <p:cNvSpPr/>
          <p:nvPr/>
        </p:nvSpPr>
        <p:spPr>
          <a:xfrm>
            <a:off x="8808415" y="1234440"/>
            <a:ext cx="26517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D8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6B7D86"/>
                </a:solidFill>
                <a:latin typeface="Courier New"/>
                <a:ea typeface="Courier New"/>
                <a:cs typeface="Courier New"/>
                <a:sym typeface="Courier New"/>
              </a:rPr>
              <a:t>stage_6.txt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g3f62c050e34_2_23"/>
          <p:cNvSpPr/>
          <p:nvPr/>
        </p:nvSpPr>
        <p:spPr>
          <a:xfrm>
            <a:off x="4751425" y="1801375"/>
            <a:ext cx="67089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The MVP implementation is now considered complete.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 NOT continue implementing polish tasks.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Instead: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1. Give me a concise list of any minor improvements that remain.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2. Clearly separate: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   - Required before production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   - Nice-to-have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3. Do not write any more code.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4. Do not refactor anything.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5. Do not add new features.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After that, provide a short project summary including: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Technologies used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Modules implemented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Number of API endpoints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Number of database tables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User roles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Main business rules implemented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Keep the summary short and suitable for presenting the finished project.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This concludes the implementation.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7" name="Google Shape;477;g3f62c050e34_2_23"/>
          <p:cNvSpPr/>
          <p:nvPr/>
        </p:nvSpPr>
        <p:spPr>
          <a:xfrm>
            <a:off x="457200" y="6473952"/>
            <a:ext cx="5486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g3f62c050e34_2_23"/>
          <p:cNvSpPr/>
          <p:nvPr/>
        </p:nvSpPr>
        <p:spPr>
          <a:xfrm>
            <a:off x="11277295" y="6473952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g3f62c050e34_2_23"/>
          <p:cNvSpPr/>
          <p:nvPr/>
        </p:nvSpPr>
        <p:spPr>
          <a:xfrm>
            <a:off x="1005850" y="2144737"/>
            <a:ext cx="3336600" cy="33366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1"/>
          <p:cNvSpPr/>
          <p:nvPr/>
        </p:nvSpPr>
        <p:spPr>
          <a:xfrm>
            <a:off x="548640" y="502920"/>
            <a:ext cx="2377440" cy="347472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21"/>
          <p:cNvSpPr/>
          <p:nvPr/>
        </p:nvSpPr>
        <p:spPr>
          <a:xfrm>
            <a:off x="548640" y="5029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مرجع سريع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1"/>
          <p:cNvSpPr/>
          <p:nvPr/>
        </p:nvSpPr>
        <p:spPr>
          <a:xfrm>
            <a:off x="548640" y="960120"/>
            <a:ext cx="110943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ملخص كل البرومبتات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1"/>
          <p:cNvSpPr/>
          <p:nvPr/>
        </p:nvSpPr>
        <p:spPr>
          <a:xfrm>
            <a:off x="548640" y="1783080"/>
            <a:ext cx="11094300" cy="567000"/>
          </a:xfrm>
          <a:prstGeom prst="rect">
            <a:avLst/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1"/>
          <p:cNvSpPr/>
          <p:nvPr/>
        </p:nvSpPr>
        <p:spPr>
          <a:xfrm>
            <a:off x="10088575" y="1783080"/>
            <a:ext cx="15546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300"/>
              <a:buFont typeface="Courier New"/>
              <a:buNone/>
            </a:pPr>
            <a:r>
              <a:rPr b="1" i="0" lang="en-US" sz="1300" u="none" cap="none" strike="noStrike">
                <a:solidFill>
                  <a:srgbClr val="0E9670"/>
                </a:solidFill>
                <a:latin typeface="Courier New"/>
                <a:ea typeface="Courier New"/>
                <a:cs typeface="Courier New"/>
                <a:sym typeface="Courier New"/>
              </a:rPr>
              <a:t>Prompt 0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1"/>
          <p:cNvSpPr/>
          <p:nvPr/>
        </p:nvSpPr>
        <p:spPr>
          <a:xfrm>
            <a:off x="548640" y="1783080"/>
            <a:ext cx="9540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تهيئة AI كمهندس برمجيات ملتزم بالقواعد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1"/>
          <p:cNvSpPr/>
          <p:nvPr/>
        </p:nvSpPr>
        <p:spPr>
          <a:xfrm>
            <a:off x="548640" y="2350008"/>
            <a:ext cx="11094300" cy="56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21"/>
          <p:cNvSpPr/>
          <p:nvPr/>
        </p:nvSpPr>
        <p:spPr>
          <a:xfrm>
            <a:off x="10088575" y="2350008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300"/>
              <a:buFont typeface="Courier New"/>
              <a:buNone/>
            </a:pPr>
            <a:r>
              <a:rPr b="1" i="0" lang="en-US" sz="1300" u="none" cap="none" strike="noStrike">
                <a:solidFill>
                  <a:srgbClr val="0E9670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1"/>
          <p:cNvSpPr/>
          <p:nvPr/>
        </p:nvSpPr>
        <p:spPr>
          <a:xfrm>
            <a:off x="548640" y="2350008"/>
            <a:ext cx="9540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استخراج المتطلبات وحالات الاستخدام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1"/>
          <p:cNvSpPr/>
          <p:nvPr/>
        </p:nvSpPr>
        <p:spPr>
          <a:xfrm>
            <a:off x="548640" y="2916936"/>
            <a:ext cx="11094300" cy="567000"/>
          </a:xfrm>
          <a:prstGeom prst="rect">
            <a:avLst/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21"/>
          <p:cNvSpPr/>
          <p:nvPr/>
        </p:nvSpPr>
        <p:spPr>
          <a:xfrm>
            <a:off x="10088575" y="2916936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300"/>
              <a:buFont typeface="Courier New"/>
              <a:buNone/>
            </a:pPr>
            <a:r>
              <a:rPr b="1" i="0" lang="en-US" sz="1300" u="none" cap="none" strike="noStrike">
                <a:solidFill>
                  <a:srgbClr val="0E9670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1"/>
          <p:cNvSpPr/>
          <p:nvPr/>
        </p:nvSpPr>
        <p:spPr>
          <a:xfrm>
            <a:off x="548640" y="2916936"/>
            <a:ext cx="9540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بناء المعمارية وقاعدة البيانات وال APIs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1"/>
          <p:cNvSpPr/>
          <p:nvPr/>
        </p:nvSpPr>
        <p:spPr>
          <a:xfrm>
            <a:off x="548640" y="3483864"/>
            <a:ext cx="11094300" cy="56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21"/>
          <p:cNvSpPr/>
          <p:nvPr/>
        </p:nvSpPr>
        <p:spPr>
          <a:xfrm>
            <a:off x="10088575" y="3483864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300"/>
              <a:buFont typeface="Courier New"/>
              <a:buNone/>
            </a:pPr>
            <a:r>
              <a:rPr b="1" i="0" lang="en-US" sz="1300" u="none" cap="none" strike="noStrike">
                <a:solidFill>
                  <a:srgbClr val="0E9670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1"/>
          <p:cNvSpPr/>
          <p:nvPr/>
        </p:nvSpPr>
        <p:spPr>
          <a:xfrm>
            <a:off x="548640" y="3483864"/>
            <a:ext cx="9540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تصميم كل شاشات النظام (UI/UX)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1"/>
          <p:cNvSpPr/>
          <p:nvPr/>
        </p:nvSpPr>
        <p:spPr>
          <a:xfrm>
            <a:off x="548640" y="4050792"/>
            <a:ext cx="11094300" cy="567000"/>
          </a:xfrm>
          <a:prstGeom prst="rect">
            <a:avLst/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1"/>
          <p:cNvSpPr/>
          <p:nvPr/>
        </p:nvSpPr>
        <p:spPr>
          <a:xfrm>
            <a:off x="10088575" y="4050792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300"/>
              <a:buFont typeface="Courier New"/>
              <a:buNone/>
            </a:pPr>
            <a:r>
              <a:rPr b="1" i="0" lang="en-US" sz="1300" u="none" cap="none" strike="noStrike">
                <a:solidFill>
                  <a:srgbClr val="0E9670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21"/>
          <p:cNvSpPr/>
          <p:nvPr/>
        </p:nvSpPr>
        <p:spPr>
          <a:xfrm>
            <a:off x="548640" y="4050792"/>
            <a:ext cx="9540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برمجة الواجهات (Frontend)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1"/>
          <p:cNvSpPr/>
          <p:nvPr/>
        </p:nvSpPr>
        <p:spPr>
          <a:xfrm>
            <a:off x="548640" y="4617720"/>
            <a:ext cx="11094300" cy="56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21"/>
          <p:cNvSpPr/>
          <p:nvPr/>
        </p:nvSpPr>
        <p:spPr>
          <a:xfrm>
            <a:off x="10088575" y="4617720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300"/>
              <a:buFont typeface="Courier New"/>
              <a:buNone/>
            </a:pPr>
            <a:r>
              <a:rPr b="1" i="0" lang="en-US" sz="1300" u="none" cap="none" strike="noStrike">
                <a:solidFill>
                  <a:srgbClr val="0E9670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1"/>
          <p:cNvSpPr/>
          <p:nvPr/>
        </p:nvSpPr>
        <p:spPr>
          <a:xfrm>
            <a:off x="548640" y="4617720"/>
            <a:ext cx="9540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برمجة الخادم وقاعدة البيانات (Backend)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1"/>
          <p:cNvSpPr/>
          <p:nvPr/>
        </p:nvSpPr>
        <p:spPr>
          <a:xfrm>
            <a:off x="548640" y="5184648"/>
            <a:ext cx="11094300" cy="567000"/>
          </a:xfrm>
          <a:prstGeom prst="rect">
            <a:avLst/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21"/>
          <p:cNvSpPr/>
          <p:nvPr/>
        </p:nvSpPr>
        <p:spPr>
          <a:xfrm>
            <a:off x="10088575" y="5184648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300"/>
              <a:buFont typeface="Courier New"/>
              <a:buNone/>
            </a:pPr>
            <a:r>
              <a:rPr b="1" i="0" lang="en-US" sz="1300" u="none" cap="none" strike="noStrike">
                <a:solidFill>
                  <a:srgbClr val="0E9670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1"/>
          <p:cNvSpPr/>
          <p:nvPr/>
        </p:nvSpPr>
        <p:spPr>
          <a:xfrm>
            <a:off x="548640" y="5184648"/>
            <a:ext cx="9540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المراجعة والاختبار والتحسين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1"/>
          <p:cNvSpPr/>
          <p:nvPr/>
        </p:nvSpPr>
        <p:spPr>
          <a:xfrm>
            <a:off x="609599" y="22305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202B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2"/>
          <p:cNvSpPr/>
          <p:nvPr/>
        </p:nvSpPr>
        <p:spPr>
          <a:xfrm>
            <a:off x="10515600" y="4572000"/>
            <a:ext cx="3200400" cy="32004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2"/>
          <p:cNvSpPr/>
          <p:nvPr/>
        </p:nvSpPr>
        <p:spPr>
          <a:xfrm>
            <a:off x="5273123" y="1371600"/>
            <a:ext cx="54864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B886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12B886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2"/>
          <p:cNvSpPr/>
          <p:nvPr/>
        </p:nvSpPr>
        <p:spPr>
          <a:xfrm>
            <a:off x="3017755" y="2468880"/>
            <a:ext cx="9997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الذكاء الاصطناعي لا يستبدل مهندس البرمجيات،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بل يزيد إنتاجيته عندما يعمل وفق منهجية واضحة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0" name="Google Shape;520;p22"/>
          <p:cNvCxnSpPr/>
          <p:nvPr/>
        </p:nvCxnSpPr>
        <p:spPr>
          <a:xfrm>
            <a:off x="7010483" y="4617720"/>
            <a:ext cx="2011800" cy="0"/>
          </a:xfrm>
          <a:prstGeom prst="straightConnector1">
            <a:avLst/>
          </a:prstGeom>
          <a:noFill/>
          <a:ln cap="flat" cmpd="sng" w="31750">
            <a:solidFill>
              <a:srgbClr val="12B88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1" name="Google Shape;521;p2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687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A6870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22"/>
          <p:cNvSpPr/>
          <p:nvPr/>
        </p:nvSpPr>
        <p:spPr>
          <a:xfrm>
            <a:off x="563199" y="1001662"/>
            <a:ext cx="4100700" cy="41007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f62c050e34_2_0"/>
          <p:cNvSpPr/>
          <p:nvPr/>
        </p:nvSpPr>
        <p:spPr>
          <a:xfrm>
            <a:off x="9357055" y="502920"/>
            <a:ext cx="2286000" cy="347400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g3f62c050e34_2_0"/>
          <p:cNvSpPr/>
          <p:nvPr/>
        </p:nvSpPr>
        <p:spPr>
          <a:xfrm>
            <a:off x="9357055" y="502920"/>
            <a:ext cx="22860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اضافات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g3f62c050e34_2_0"/>
          <p:cNvSpPr/>
          <p:nvPr/>
        </p:nvSpPr>
        <p:spPr>
          <a:xfrm>
            <a:off x="548640" y="502920"/>
            <a:ext cx="2377500" cy="347400"/>
          </a:xfrm>
          <a:prstGeom prst="roundRect">
            <a:avLst>
              <a:gd fmla="val 50000" name="adj"/>
            </a:avLst>
          </a:prstGeom>
          <a:solidFill>
            <a:srgbClr val="E9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g3f62c050e34_2_0"/>
          <p:cNvSpPr/>
          <p:nvPr/>
        </p:nvSpPr>
        <p:spPr>
          <a:xfrm>
            <a:off x="548640" y="502920"/>
            <a:ext cx="23775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967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E9670"/>
                </a:solidFill>
                <a:latin typeface="Arial"/>
                <a:ea typeface="Arial"/>
                <a:cs typeface="Arial"/>
                <a:sym typeface="Arial"/>
              </a:rPr>
              <a:t>English Prompt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g3f62c050e34_2_0"/>
          <p:cNvSpPr/>
          <p:nvPr/>
        </p:nvSpPr>
        <p:spPr>
          <a:xfrm>
            <a:off x="548640" y="457200"/>
            <a:ext cx="7985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ضبط العمل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g3f62c050e34_2_0"/>
          <p:cNvSpPr/>
          <p:nvPr/>
        </p:nvSpPr>
        <p:spPr>
          <a:xfrm>
            <a:off x="548640" y="1234440"/>
            <a:ext cx="11094300" cy="4800600"/>
          </a:xfrm>
          <a:prstGeom prst="roundRect">
            <a:avLst>
              <a:gd fmla="val 1714" name="adj"/>
            </a:avLst>
          </a:prstGeom>
          <a:solidFill>
            <a:srgbClr val="0E1A20"/>
          </a:solidFill>
          <a:ln cap="flat" cmpd="sng" w="12700">
            <a:solidFill>
              <a:srgbClr val="0A1318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50800">
              <a:srgbClr val="000000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g3f62c050e34_2_0"/>
          <p:cNvSpPr/>
          <p:nvPr/>
        </p:nvSpPr>
        <p:spPr>
          <a:xfrm>
            <a:off x="548640" y="1234440"/>
            <a:ext cx="11094300" cy="384000"/>
          </a:xfrm>
          <a:prstGeom prst="roundRect">
            <a:avLst>
              <a:gd fmla="val 21429" name="adj"/>
            </a:avLst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g3f62c050e34_2_0"/>
          <p:cNvSpPr/>
          <p:nvPr/>
        </p:nvSpPr>
        <p:spPr>
          <a:xfrm>
            <a:off x="548640" y="1426464"/>
            <a:ext cx="11094300" cy="192000"/>
          </a:xfrm>
          <a:prstGeom prst="rect">
            <a:avLst/>
          </a:prstGeom>
          <a:solidFill>
            <a:srgbClr val="1626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g3f62c050e34_2_0"/>
          <p:cNvSpPr/>
          <p:nvPr/>
        </p:nvSpPr>
        <p:spPr>
          <a:xfrm>
            <a:off x="749808" y="1362456"/>
            <a:ext cx="128100" cy="128100"/>
          </a:xfrm>
          <a:prstGeom prst="ellipse">
            <a:avLst/>
          </a:prstGeom>
          <a:solidFill>
            <a:srgbClr val="E554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g3f62c050e34_2_0"/>
          <p:cNvSpPr/>
          <p:nvPr/>
        </p:nvSpPr>
        <p:spPr>
          <a:xfrm>
            <a:off x="1005840" y="1362456"/>
            <a:ext cx="128100" cy="128100"/>
          </a:xfrm>
          <a:prstGeom prst="ellipse">
            <a:avLst/>
          </a:prstGeom>
          <a:solidFill>
            <a:srgbClr val="E8B9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g3f62c050e34_2_0"/>
          <p:cNvSpPr/>
          <p:nvPr/>
        </p:nvSpPr>
        <p:spPr>
          <a:xfrm>
            <a:off x="4742125" y="1801375"/>
            <a:ext cx="65811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You are the Lead Software Architect and Senior Full-Stack Developer for this project.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Your job is NOT to impress me with advanced architecture.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Your job is to help me build a clean, minimal MVP while explaining the development process.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This project is being developed live in front of an audience.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Therefore, simplicity is FAR MORE IMPORTANT than completeness.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GENERAL RULES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1. Never add features that were not explicitly requested.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2. Never over-engineer the project.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3. Always choose the simplest solution that satisfies the requirements.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4. Do not introduce additional libraries unless they provide a significant benefit.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5. Do not introduce patterns simply because they are "best practice".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6. Do not add abstractions for hypothetical future requirements.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7. Do not build enterprise architecture.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8. Do not optimize for scalability unless explicitly requested.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9. Keep every file small and readable.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10. Keep every implementation easy to explain to beginner/intermediate developers.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If there are multiple valid implementations,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always choose the simplest one.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IMPORTANT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 NOT implement anything that belongs to a future version.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If a feature is outside the approved MVP,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explicitly say: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"This belongs to a future version and should not be implemented now."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IMPLEMENTATION STYLE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Implement the application vertically.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Never build the entire frontend first.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Never build the entire backend first.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Never use mock data if the real backend already exists.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Every feature must be completed end-to-end before moving to the next one.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Each feature should include: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Database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Backend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API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Frontend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Validation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Testing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After one feature is complete and working,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only then continue to the next feature.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IMPLEMENTATION ORDER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Follow EXACTLY this order.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Step 1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Project Scaffolding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Project structure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Dependencies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Database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Initial migration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Seed admin user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STOP.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----------------------------------------------------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Step 2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Authentication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Login page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Login API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JWT authentication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Protected routes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Login testing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STOP.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----------------------------------------------------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Step 3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Patients Module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Database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API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CRUD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Validation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Patient pages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Testing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STOP.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----------------------------------------------------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Step 4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Dentists Module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Database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API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CRUD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Validation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Dentist pages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Testing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STOP.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----------------------------------------------------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Step 5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Users Module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User management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Admin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Receptionist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Activation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Deactivation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Password update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Testing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STOP.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----------------------------------------------------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Step 6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Appointments Module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Appointment CRUD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Conflict detection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Status updates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Payment status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Validation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Appointment pages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Testing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STOP.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----------------------------------------------------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Step 7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Dashboard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Dashboard API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Statistics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Upcoming appointments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Dashboard page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Testing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STOP.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----------------------------------------------------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Step 8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Final Polish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Bootstrap styling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Success/error messages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Demo seed data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Final review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STOP.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HOW TO RESPOND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For every step: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First explain in a few sentences: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What we are going to build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Why we build it now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Which files will be created or modified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Then implement ONLY that step.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When finished: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Show a short checklist.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Example: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✅ Backend complete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✅ Frontend complete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✅ Database complete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✅ Tested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Then STOP completely.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Wait for my confirmation before continuing.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Never continue automatically.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CODE SIZE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Never generate huge responses.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Split code into logical pieces.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 not generate more than one logical feature at a time.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Every response should be small enough that it can be reviewed, explained, and tested in just a few minutes.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FINAL RULE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====================================================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Whenever you are unsure whether something should be added: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 NOT ADD IT.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Ask me first.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good,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before going on with any code start with Micro Plan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Before writing code, think like a senior engineer.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Before modifying existing files: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Read the current implementation.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Reuse existing code whenever possible.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Avoid rewriting working code.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- Make the smallest possible change that solves the problem.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At the end of every step, compare the implementation against the approved specification.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If anything is missing,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list it.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If anything was added that is not in the specification,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list it.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000" u="none" cap="none" strike="noStrike">
                <a:solidFill>
                  <a:srgbClr val="D7ECE4"/>
                </a:solidFill>
                <a:latin typeface="Courier New"/>
                <a:ea typeface="Courier New"/>
                <a:cs typeface="Courier New"/>
                <a:sym typeface="Courier New"/>
              </a:rPr>
              <a:t>Do not silently introduce extra functionality.</a:t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1200"/>
              </a:spcBef>
              <a:spcAft>
                <a:spcPts val="0"/>
              </a:spcAft>
              <a:buClr>
                <a:srgbClr val="D7ECE4"/>
              </a:buClr>
              <a:buSzPts val="1250"/>
              <a:buFont typeface="Courier New"/>
              <a:buNone/>
            </a:pPr>
            <a:r>
              <a:t/>
            </a:r>
            <a:endParaRPr b="0" i="0" sz="1000" u="none" cap="none" strike="noStrike">
              <a:solidFill>
                <a:srgbClr val="D7ECE4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40" name="Google Shape;540;g3f62c050e34_2_0"/>
          <p:cNvSpPr/>
          <p:nvPr/>
        </p:nvSpPr>
        <p:spPr>
          <a:xfrm>
            <a:off x="1261872" y="1362456"/>
            <a:ext cx="128100" cy="128100"/>
          </a:xfrm>
          <a:prstGeom prst="ellipse">
            <a:avLst/>
          </a:prstGeom>
          <a:solidFill>
            <a:srgbClr val="3FC96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g3f62c050e34_2_0"/>
          <p:cNvSpPr/>
          <p:nvPr/>
        </p:nvSpPr>
        <p:spPr>
          <a:xfrm>
            <a:off x="8808415" y="1234440"/>
            <a:ext cx="26517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D86"/>
              </a:buClr>
              <a:buSzPts val="1050"/>
              <a:buFont typeface="Courier New"/>
              <a:buNone/>
            </a:pPr>
            <a:r>
              <a:rPr b="0" i="0" lang="en-US" sz="1050" u="none" cap="none" strike="noStrike">
                <a:solidFill>
                  <a:srgbClr val="6B7D86"/>
                </a:solidFill>
                <a:latin typeface="Courier New"/>
                <a:ea typeface="Courier New"/>
                <a:cs typeface="Courier New"/>
                <a:sym typeface="Courier New"/>
              </a:rPr>
              <a:t>stage_4.txt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g3f62c050e34_2_0"/>
          <p:cNvSpPr/>
          <p:nvPr/>
        </p:nvSpPr>
        <p:spPr>
          <a:xfrm>
            <a:off x="457200" y="6473952"/>
            <a:ext cx="5486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Vibe Coding • AI Business Systems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g3f62c050e34_2_0"/>
          <p:cNvSpPr/>
          <p:nvPr/>
        </p:nvSpPr>
        <p:spPr>
          <a:xfrm>
            <a:off x="11277295" y="6473952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8A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B98A0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g3f62c050e34_2_0"/>
          <p:cNvSpPr/>
          <p:nvPr/>
        </p:nvSpPr>
        <p:spPr>
          <a:xfrm>
            <a:off x="1005850" y="2144737"/>
            <a:ext cx="3336600" cy="3336600"/>
          </a:xfrm>
          <a:prstGeom prst="ellipse">
            <a:avLst/>
          </a:prstGeom>
          <a:solidFill>
            <a:srgbClr val="1C2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2026-08-02T12:48:51Z</dcterms:created>
  <dc:creator>PptxGenJS</dc:creator>
</cp:coreProperties>
</file>